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0" r:id="rId5"/>
  </p:sldMasterIdLst>
  <p:notesMasterIdLst>
    <p:notesMasterId r:id="rId14"/>
  </p:notesMasterIdLst>
  <p:sldIdLst>
    <p:sldId id="256" r:id="rId6"/>
    <p:sldId id="257" r:id="rId7"/>
    <p:sldId id="267" r:id="rId8"/>
    <p:sldId id="258" r:id="rId9"/>
    <p:sldId id="261" r:id="rId10"/>
    <p:sldId id="259" r:id="rId11"/>
    <p:sldId id="260" r:id="rId12"/>
    <p:sldId id="266" r:id="rId13"/>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3240">
          <p15:clr>
            <a:srgbClr val="A4A3A4"/>
          </p15:clr>
        </p15:guide>
        <p15:guide id="2" pos="57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8"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34" d="100"/>
          <a:sy n="34" d="100"/>
        </p:scale>
        <p:origin x="-648" y="-77"/>
      </p:cViewPr>
      <p:guideLst>
        <p:guide orient="horz" pos="3240"/>
        <p:guide pos="57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customschemas.google.com/relationships/presentationmetadata" Target="meta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2" Type="http://schemas.openxmlformats.org/officeDocument/2006/relationships/customXml" Target="../customXml/item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9599919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60809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980370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327009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40192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024479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58952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1" name="Google Shape;101;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7" name="Google Shape;107;p1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3" name="Google Shape;113;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9" name="Google Shape;119;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0" name="Google Shape;120;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6" name="Google Shape;126;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7" name="Google Shape;127;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8" name="Google Shape;128;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9" name="Google Shape;129;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0" name="Google Shape;140;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1" name="Google Shape;141;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7" name="Google Shape;147;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8" name="Google Shape;148;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2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0" name="Google Shape;160;p2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92" name="Google Shape;92;p13"/>
          <p:cNvPicPr preferRelativeResize="0"/>
          <p:nvPr/>
        </p:nvPicPr>
        <p:blipFill rotWithShape="1">
          <a:blip r:embed="rId13">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p:nvPicPr>
        <p:blipFill>
          <a:blip r:embed="rId14"/>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2501591" y="3175310"/>
            <a:ext cx="11844130" cy="22775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rgbClr val="000000"/>
                </a:solidFill>
                <a:latin typeface="Cambria"/>
                <a:ea typeface="Cambria"/>
                <a:cs typeface="Cambria"/>
                <a:sym typeface="Cambria"/>
              </a:rPr>
              <a:t/>
            </a:r>
            <a:br>
              <a:rPr lang="en-US" sz="1800" b="1" i="0" u="none" strike="noStrike" cap="none" dirty="0">
                <a:solidFill>
                  <a:srgbClr val="000000"/>
                </a:solidFill>
                <a:latin typeface="Cambria"/>
                <a:ea typeface="Cambria"/>
                <a:cs typeface="Cambria"/>
                <a:sym typeface="Cambria"/>
              </a:rPr>
            </a:br>
            <a:endParaRPr sz="18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rgbClr val="000000"/>
                </a:solidFill>
                <a:latin typeface="Cambria"/>
                <a:ea typeface="Cambria"/>
                <a:cs typeface="Cambria"/>
                <a:sym typeface="Cambria"/>
              </a:rPr>
              <a:t>       </a:t>
            </a:r>
            <a:endParaRPr sz="42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rgbClr val="000000"/>
                </a:solidFill>
                <a:latin typeface="Cambria"/>
                <a:ea typeface="Cambria"/>
                <a:cs typeface="Cambria"/>
                <a:sym typeface="Cambria"/>
              </a:rPr>
              <a:t/>
            </a:r>
            <a:br>
              <a:rPr lang="en-US" sz="3200" b="1" i="0" u="none" strike="noStrike" cap="none" dirty="0">
                <a:solidFill>
                  <a:srgbClr val="000000"/>
                </a:solidFill>
                <a:latin typeface="Cambria"/>
                <a:ea typeface="Cambria"/>
                <a:cs typeface="Cambria"/>
                <a:sym typeface="Cambria"/>
              </a:rPr>
            </a:br>
            <a:endParaRPr sz="1800" b="0" i="0" u="none" strike="noStrike" cap="none" dirty="0">
              <a:solidFill>
                <a:srgbClr val="000000"/>
              </a:solidFill>
              <a:latin typeface="Calibri"/>
              <a:ea typeface="Calibri"/>
              <a:cs typeface="Calibri"/>
              <a:sym typeface="Calibri"/>
            </a:endParaRPr>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sp>
        <p:nvSpPr>
          <p:cNvPr id="4" name="Google Shape;170;p1">
            <a:extLst>
              <a:ext uri="{FF2B5EF4-FFF2-40B4-BE49-F238E27FC236}">
                <a16:creationId xmlns="" xmlns:a16="http://schemas.microsoft.com/office/drawing/2014/main" id="{8173047F-D5B4-85E0-51AE-2E20EA06AA5D}"/>
              </a:ext>
            </a:extLst>
          </p:cNvPr>
          <p:cNvSpPr/>
          <p:nvPr/>
        </p:nvSpPr>
        <p:spPr>
          <a:xfrm>
            <a:off x="2743200" y="3238500"/>
            <a:ext cx="11844130" cy="22775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rgbClr val="000000"/>
                </a:solidFill>
                <a:latin typeface="Cambria"/>
                <a:ea typeface="Cambria"/>
                <a:cs typeface="Cambria"/>
                <a:sym typeface="Cambria"/>
              </a:rPr>
              <a:t/>
            </a:r>
            <a:br>
              <a:rPr lang="en-US" sz="1800" b="1" i="0" u="none" strike="noStrike" cap="none" dirty="0">
                <a:solidFill>
                  <a:srgbClr val="000000"/>
                </a:solidFill>
                <a:latin typeface="Cambria"/>
                <a:ea typeface="Cambria"/>
                <a:cs typeface="Cambria"/>
                <a:sym typeface="Cambria"/>
              </a:rPr>
            </a:br>
            <a:endParaRPr sz="18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rgbClr val="000000"/>
                </a:solidFill>
                <a:latin typeface="Cambria"/>
                <a:ea typeface="Cambria"/>
                <a:cs typeface="Cambria"/>
                <a:sym typeface="Cambria"/>
              </a:rPr>
              <a:t>       </a:t>
            </a:r>
            <a:endParaRPr sz="42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rgbClr val="000000"/>
                </a:solidFill>
                <a:latin typeface="Cambria"/>
                <a:ea typeface="Cambria"/>
                <a:cs typeface="Cambria"/>
                <a:sym typeface="Cambria"/>
              </a:rPr>
              <a:t/>
            </a:r>
            <a:br>
              <a:rPr lang="en-US" sz="3200" b="1" i="0" u="none" strike="noStrike" cap="none" dirty="0">
                <a:solidFill>
                  <a:srgbClr val="000000"/>
                </a:solidFill>
                <a:latin typeface="Cambria"/>
                <a:ea typeface="Cambria"/>
                <a:cs typeface="Cambria"/>
                <a:sym typeface="Cambria"/>
              </a:rPr>
            </a:br>
            <a:endParaRPr sz="1800" b="0" i="0" u="none" strike="noStrike" cap="none" dirty="0">
              <a:solidFill>
                <a:srgbClr val="000000"/>
              </a:solidFill>
              <a:latin typeface="Calibri"/>
              <a:ea typeface="Calibri"/>
              <a:cs typeface="Calibri"/>
              <a:sym typeface="Calibri"/>
            </a:endParaRPr>
          </a:p>
        </p:txBody>
      </p:sp>
      <p:sp>
        <p:nvSpPr>
          <p:cNvPr id="8" name="Rectangle 7"/>
          <p:cNvSpPr/>
          <p:nvPr/>
        </p:nvSpPr>
        <p:spPr>
          <a:xfrm>
            <a:off x="2265528" y="2347415"/>
            <a:ext cx="8202305" cy="1323439"/>
          </a:xfrm>
          <a:prstGeom prst="rect">
            <a:avLst/>
          </a:prstGeom>
        </p:spPr>
        <p:txBody>
          <a:bodyPr wrap="square">
            <a:spAutoFit/>
          </a:bodyPr>
          <a:lstStyle/>
          <a:p>
            <a:r>
              <a:rPr lang="en-US" sz="4000" b="1" dirty="0" smtClean="0">
                <a:solidFill>
                  <a:srgbClr val="C00000"/>
                </a:solidFill>
                <a:latin typeface="Batang" pitchFamily="18" charset="-127"/>
                <a:ea typeface="Batang" pitchFamily="18" charset="-127"/>
              </a:rPr>
              <a:t>INDIAN ECONOMY ON THE EVE OF INDEPENDENCE</a:t>
            </a:r>
            <a:endParaRPr lang="en-US" sz="4000" b="1" dirty="0">
              <a:solidFill>
                <a:srgbClr val="C00000"/>
              </a:solidFill>
              <a:latin typeface="Batang" pitchFamily="18" charset="-127"/>
              <a:ea typeface="Batang" pitchFamily="18" charset="-12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Google Shape;178;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2</a:t>
            </a:fld>
            <a:r>
              <a:rPr lang="en-US" sz="1400" dirty="0">
                <a:solidFill>
                  <a:schemeClr val="dk1"/>
                </a:solidFill>
                <a:latin typeface="Cambria"/>
                <a:ea typeface="Cambria"/>
                <a:cs typeface="Cambria"/>
                <a:sym typeface="Cambria"/>
              </a:rPr>
              <a:t>/10</a:t>
            </a:r>
          </a:p>
        </p:txBody>
      </p:sp>
      <p:pic>
        <p:nvPicPr>
          <p:cNvPr id="4" name="Object 1" descr="preencoded.png"/>
          <p:cNvPicPr>
            <a:picLocks noChangeAspect="1"/>
          </p:cNvPicPr>
          <p:nvPr/>
        </p:nvPicPr>
        <p:blipFill>
          <a:blip r:embed="rId3"/>
          <a:srcRect/>
          <a:stretch>
            <a:fillRect/>
          </a:stretch>
        </p:blipFill>
        <p:spPr>
          <a:xfrm>
            <a:off x="1538867" y="2341756"/>
            <a:ext cx="15135367"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ACF952-6A22-40EA-9D2E-99D77F5604AA}"/>
              </a:ext>
            </a:extLst>
          </p:cNvPr>
          <p:cNvSpPr>
            <a:spLocks noGrp="1"/>
          </p:cNvSpPr>
          <p:nvPr>
            <p:ph type="ctrTitle"/>
          </p:nvPr>
        </p:nvSpPr>
        <p:spPr>
          <a:xfrm>
            <a:off x="1293541" y="2130425"/>
            <a:ext cx="15410986" cy="1470025"/>
          </a:xfrm>
        </p:spPr>
        <p:txBody>
          <a:bodyPr>
            <a:normAutofit/>
          </a:bodyPr>
          <a:lstStyle/>
          <a:p>
            <a:r>
              <a:rPr lang="en-US" b="1" i="1" dirty="0" smtClean="0"/>
              <a:t>Salient features of India’s agricultural sector during the colonial period</a:t>
            </a:r>
            <a:endParaRPr lang="en-US" dirty="0"/>
          </a:p>
        </p:txBody>
      </p:sp>
      <p:sp>
        <p:nvSpPr>
          <p:cNvPr id="3" name="Subtitle 2">
            <a:extLst>
              <a:ext uri="{FF2B5EF4-FFF2-40B4-BE49-F238E27FC236}">
                <a16:creationId xmlns="" xmlns:a16="http://schemas.microsoft.com/office/drawing/2014/main" id="{985913ED-BE7E-63D1-E5B5-BEE2A9E66052}"/>
              </a:ext>
            </a:extLst>
          </p:cNvPr>
          <p:cNvSpPr>
            <a:spLocks noGrp="1"/>
          </p:cNvSpPr>
          <p:nvPr>
            <p:ph type="subTitle" idx="1"/>
          </p:nvPr>
        </p:nvSpPr>
        <p:spPr>
          <a:xfrm>
            <a:off x="1371600" y="4148918"/>
            <a:ext cx="15689766" cy="4749755"/>
          </a:xfrm>
        </p:spPr>
        <p:txBody>
          <a:bodyPr>
            <a:normAutofit/>
          </a:bodyPr>
          <a:lstStyle/>
          <a:p>
            <a:pPr>
              <a:lnSpc>
                <a:spcPct val="150000"/>
              </a:lnSpc>
            </a:pPr>
            <a:r>
              <a:rPr lang="en-US" dirty="0" smtClean="0">
                <a:solidFill>
                  <a:schemeClr val="tx1"/>
                </a:solidFill>
                <a:latin typeface="+mn-lt"/>
              </a:rPr>
              <a:t>Indian Agriculture was backward and stagnant during the British period.</a:t>
            </a:r>
          </a:p>
          <a:p>
            <a:pPr>
              <a:lnSpc>
                <a:spcPct val="150000"/>
              </a:lnSpc>
            </a:pPr>
            <a:r>
              <a:rPr lang="en-US" dirty="0" smtClean="0">
                <a:solidFill>
                  <a:schemeClr val="tx1"/>
                </a:solidFill>
                <a:latin typeface="+mn-lt"/>
              </a:rPr>
              <a:t>   (</a:t>
            </a:r>
            <a:r>
              <a:rPr lang="en-US" dirty="0" err="1" smtClean="0">
                <a:solidFill>
                  <a:schemeClr val="tx1"/>
                </a:solidFill>
                <a:latin typeface="+mn-lt"/>
              </a:rPr>
              <a:t>i</a:t>
            </a:r>
            <a:r>
              <a:rPr lang="en-US" dirty="0" smtClean="0">
                <a:solidFill>
                  <a:schemeClr val="tx1"/>
                </a:solidFill>
                <a:latin typeface="+mn-lt"/>
              </a:rPr>
              <a:t>) Agricultural productivity was very low. Subsistence agriculture was practiced in India. Methods of production were primitive.</a:t>
            </a:r>
          </a:p>
          <a:p>
            <a:pPr>
              <a:lnSpc>
                <a:spcPct val="150000"/>
              </a:lnSpc>
            </a:pPr>
            <a:r>
              <a:rPr lang="en-US" dirty="0" smtClean="0">
                <a:solidFill>
                  <a:schemeClr val="tx1"/>
                </a:solidFill>
                <a:latin typeface="+mn-lt"/>
              </a:rPr>
              <a:t>   (ii) Farming was completely dependent on rainfall. Irrigation facilities were not developed. So, crop failures were common.</a:t>
            </a:r>
          </a:p>
          <a:p>
            <a:endParaRPr lang="en-US" dirty="0"/>
          </a:p>
        </p:txBody>
      </p:sp>
      <p:sp>
        <p:nvSpPr>
          <p:cNvPr id="4" name="Slide Number Placeholder 3">
            <a:extLst>
              <a:ext uri="{FF2B5EF4-FFF2-40B4-BE49-F238E27FC236}">
                <a16:creationId xmlns="" xmlns:a16="http://schemas.microsoft.com/office/drawing/2014/main" id="{D0175A19-F9D7-E7A8-2BA9-B0BBAE1672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Tree>
    <p:extLst>
      <p:ext uri="{BB962C8B-B14F-4D97-AF65-F5344CB8AC3E}">
        <p14:creationId xmlns="" xmlns:p14="http://schemas.microsoft.com/office/powerpoint/2010/main" val="80872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4</a:t>
            </a:fld>
            <a:r>
              <a:rPr lang="en-US" sz="1400" dirty="0">
                <a:solidFill>
                  <a:schemeClr val="dk1"/>
                </a:solidFill>
                <a:latin typeface="Cambria"/>
                <a:ea typeface="Cambria"/>
                <a:cs typeface="Cambria"/>
                <a:sym typeface="Cambria"/>
              </a:rPr>
              <a:t>/10</a:t>
            </a:r>
            <a:endParaRPr sz="1400" dirty="0">
              <a:solidFill>
                <a:schemeClr val="dk1"/>
              </a:solidFill>
              <a:latin typeface="Cambria"/>
              <a:ea typeface="Cambria"/>
              <a:cs typeface="Cambria"/>
              <a:sym typeface="Cambria"/>
            </a:endParaRPr>
          </a:p>
        </p:txBody>
      </p:sp>
      <p:sp>
        <p:nvSpPr>
          <p:cNvPr id="4" name="Rectangle 3"/>
          <p:cNvSpPr/>
          <p:nvPr/>
        </p:nvSpPr>
        <p:spPr>
          <a:xfrm>
            <a:off x="2854713" y="1137424"/>
            <a:ext cx="12756994" cy="1323439"/>
          </a:xfrm>
          <a:prstGeom prst="rect">
            <a:avLst/>
          </a:prstGeom>
        </p:spPr>
        <p:txBody>
          <a:bodyPr wrap="square">
            <a:spAutoFit/>
          </a:bodyPr>
          <a:lstStyle/>
          <a:p>
            <a:r>
              <a:rPr lang="en-US" sz="4000" b="1" i="1" dirty="0" smtClean="0">
                <a:latin typeface="Bell MT" pitchFamily="18" charset="0"/>
                <a:ea typeface="Batang" pitchFamily="18" charset="-127"/>
              </a:rPr>
              <a:t>Salient features of India’s agricultural sector during the colonial period</a:t>
            </a:r>
            <a:endParaRPr lang="en-IN" sz="4000" dirty="0">
              <a:latin typeface="Bell MT" pitchFamily="18" charset="0"/>
              <a:ea typeface="Batang" pitchFamily="18" charset="-127"/>
            </a:endParaRPr>
          </a:p>
        </p:txBody>
      </p:sp>
      <p:sp>
        <p:nvSpPr>
          <p:cNvPr id="7" name="Rectangle 6"/>
          <p:cNvSpPr/>
          <p:nvPr/>
        </p:nvSpPr>
        <p:spPr>
          <a:xfrm>
            <a:off x="2475571" y="2676293"/>
            <a:ext cx="13604488" cy="5262979"/>
          </a:xfrm>
          <a:prstGeom prst="rect">
            <a:avLst/>
          </a:prstGeom>
        </p:spPr>
        <p:txBody>
          <a:bodyPr wrap="square">
            <a:spAutoFit/>
          </a:bodyPr>
          <a:lstStyle/>
          <a:p>
            <a:pPr algn="just">
              <a:lnSpc>
                <a:spcPct val="150000"/>
              </a:lnSpc>
              <a:buNone/>
            </a:pPr>
            <a:r>
              <a:rPr lang="en-US" sz="3200" dirty="0" smtClean="0">
                <a:latin typeface="+mn-lt"/>
              </a:rPr>
              <a:t>[iii) </a:t>
            </a:r>
            <a:r>
              <a:rPr lang="en-US" sz="3200" dirty="0" smtClean="0">
                <a:solidFill>
                  <a:schemeClr val="tx1"/>
                </a:solidFill>
                <a:latin typeface="+mn-lt"/>
              </a:rPr>
              <a:t>Most of the fertile land was  owned by the Landlords. Most of the tillers were landless. </a:t>
            </a:r>
          </a:p>
          <a:p>
            <a:pPr algn="just">
              <a:lnSpc>
                <a:spcPct val="150000"/>
              </a:lnSpc>
              <a:buNone/>
            </a:pPr>
            <a:r>
              <a:rPr lang="en-US" sz="3200" dirty="0" smtClean="0">
                <a:solidFill>
                  <a:schemeClr val="tx1"/>
                </a:solidFill>
                <a:latin typeface="+mn-lt"/>
              </a:rPr>
              <a:t>   (iv) Most of the farmers were poor. They did not have enough capital to invest in agriculture. Most of them were illiterate and ignorant. They did not know about the modern farming methods.</a:t>
            </a:r>
          </a:p>
          <a:p>
            <a:pPr algn="just">
              <a:lnSpc>
                <a:spcPct val="150000"/>
              </a:lnSpc>
              <a:buNone/>
            </a:pPr>
            <a:r>
              <a:rPr lang="en-US" sz="3200" dirty="0" smtClean="0">
                <a:solidFill>
                  <a:schemeClr val="tx1"/>
                </a:solidFill>
                <a:latin typeface="+mn-lt"/>
              </a:rPr>
              <a:t>   (v) No investment was made in irrigation, flood control, terracing and </a:t>
            </a:r>
            <a:r>
              <a:rPr lang="en-US" sz="3200" dirty="0" err="1" smtClean="0">
                <a:solidFill>
                  <a:schemeClr val="tx1"/>
                </a:solidFill>
                <a:latin typeface="+mn-lt"/>
              </a:rPr>
              <a:t>desalinisation</a:t>
            </a:r>
            <a:r>
              <a:rPr lang="en-US" sz="3200" dirty="0" smtClean="0">
                <a:solidFill>
                  <a:schemeClr val="tx1"/>
                </a:solidFill>
                <a:latin typeface="+mn-lt"/>
              </a:rPr>
              <a:t> of soil. </a:t>
            </a:r>
            <a:endParaRPr lang="en-US" sz="3200" dirty="0">
              <a:solidFill>
                <a:schemeClr val="tx1"/>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6"/>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5</a:t>
            </a:fld>
            <a:r>
              <a:rPr lang="en-US" sz="1400" dirty="0">
                <a:solidFill>
                  <a:schemeClr val="dk1"/>
                </a:solidFill>
                <a:latin typeface="Cambria"/>
                <a:ea typeface="Cambria"/>
                <a:cs typeface="Cambria"/>
                <a:sym typeface="Cambria"/>
              </a:rPr>
              <a:t>/10</a:t>
            </a:r>
            <a:endParaRPr sz="1400" dirty="0">
              <a:solidFill>
                <a:schemeClr val="dk1"/>
              </a:solidFill>
              <a:latin typeface="Cambria"/>
              <a:ea typeface="Cambria"/>
              <a:cs typeface="Cambria"/>
              <a:sym typeface="Cambria"/>
            </a:endParaRPr>
          </a:p>
        </p:txBody>
      </p:sp>
      <p:sp>
        <p:nvSpPr>
          <p:cNvPr id="4" name="Rectangle 3"/>
          <p:cNvSpPr/>
          <p:nvPr/>
        </p:nvSpPr>
        <p:spPr>
          <a:xfrm>
            <a:off x="3568390" y="669074"/>
            <a:ext cx="10972800" cy="1323439"/>
          </a:xfrm>
          <a:prstGeom prst="rect">
            <a:avLst/>
          </a:prstGeom>
        </p:spPr>
        <p:txBody>
          <a:bodyPr wrap="square">
            <a:spAutoFit/>
          </a:bodyPr>
          <a:lstStyle/>
          <a:p>
            <a:r>
              <a:rPr lang="en-US" sz="4000" b="1" i="1" dirty="0" smtClean="0">
                <a:latin typeface="Bell MT" pitchFamily="18" charset="0"/>
              </a:rPr>
              <a:t>Causes of India’s agricultural stagnation during the colonial period</a:t>
            </a:r>
            <a:endParaRPr lang="en-IN" sz="4000" dirty="0">
              <a:latin typeface="Bell MT" pitchFamily="18" charset="0"/>
            </a:endParaRPr>
          </a:p>
        </p:txBody>
      </p:sp>
      <p:sp>
        <p:nvSpPr>
          <p:cNvPr id="5" name="Rectangle 4"/>
          <p:cNvSpPr/>
          <p:nvPr/>
        </p:nvSpPr>
        <p:spPr>
          <a:xfrm>
            <a:off x="1516567" y="2207939"/>
            <a:ext cx="15723218" cy="5078313"/>
          </a:xfrm>
          <a:prstGeom prst="rect">
            <a:avLst/>
          </a:prstGeom>
        </p:spPr>
        <p:txBody>
          <a:bodyPr wrap="square">
            <a:spAutoFit/>
          </a:bodyPr>
          <a:lstStyle/>
          <a:p>
            <a:pPr>
              <a:buNone/>
            </a:pPr>
            <a:r>
              <a:rPr lang="en-US" sz="3200" dirty="0" smtClean="0">
                <a:latin typeface="Bell MT" pitchFamily="18" charset="0"/>
              </a:rPr>
              <a:t>(</a:t>
            </a:r>
            <a:r>
              <a:rPr lang="en-US" sz="3600" dirty="0" err="1" smtClean="0">
                <a:latin typeface="+mn-lt"/>
              </a:rPr>
              <a:t>i</a:t>
            </a:r>
            <a:r>
              <a:rPr lang="en-US" sz="3600" dirty="0" smtClean="0">
                <a:latin typeface="+mn-lt"/>
              </a:rPr>
              <a:t>) Land was owned by the </a:t>
            </a:r>
            <a:r>
              <a:rPr lang="en-US" sz="3600" dirty="0" err="1" smtClean="0">
                <a:latin typeface="+mn-lt"/>
              </a:rPr>
              <a:t>Zamindars</a:t>
            </a:r>
            <a:r>
              <a:rPr lang="en-US" sz="3600" dirty="0" smtClean="0">
                <a:latin typeface="+mn-lt"/>
              </a:rPr>
              <a:t>. They collected heavy rent from the farmers.</a:t>
            </a:r>
          </a:p>
          <a:p>
            <a:pPr>
              <a:buNone/>
            </a:pPr>
            <a:r>
              <a:rPr lang="en-US" sz="3600" dirty="0" smtClean="0">
                <a:latin typeface="+mn-lt"/>
              </a:rPr>
              <a:t>    </a:t>
            </a:r>
          </a:p>
          <a:p>
            <a:pPr>
              <a:buNone/>
            </a:pPr>
            <a:r>
              <a:rPr lang="en-US" sz="3600" dirty="0" smtClean="0">
                <a:latin typeface="+mn-lt"/>
              </a:rPr>
              <a:t>(ii) The Government forced farmers to cultivate cash crops. The British paid very low prices for these crops.</a:t>
            </a:r>
          </a:p>
          <a:p>
            <a:pPr>
              <a:buNone/>
            </a:pPr>
            <a:r>
              <a:rPr lang="en-US" sz="3600" dirty="0" smtClean="0">
                <a:latin typeface="+mn-lt"/>
              </a:rPr>
              <a:t>    </a:t>
            </a:r>
          </a:p>
          <a:p>
            <a:pPr>
              <a:buNone/>
            </a:pPr>
            <a:r>
              <a:rPr lang="en-US" sz="3600" dirty="0" smtClean="0">
                <a:latin typeface="+mn-lt"/>
              </a:rPr>
              <a:t>(iii) The profits earned from agriculture went in to the hands of the landlords. They used it for their luxurious life. So, there was no money to invest in the modernization of agriculture</a:t>
            </a:r>
            <a:r>
              <a:rPr lang="en-US" sz="3200" dirty="0" smtClean="0">
                <a:latin typeface="+mn-lt"/>
              </a:rPr>
              <a:t>. </a:t>
            </a:r>
            <a:endParaRPr lang="en-US" sz="320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4"/>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6</a:t>
            </a:fld>
            <a:r>
              <a:rPr lang="en-US" sz="1400" dirty="0">
                <a:solidFill>
                  <a:schemeClr val="dk1"/>
                </a:solidFill>
                <a:latin typeface="Cambria"/>
                <a:ea typeface="Cambria"/>
                <a:cs typeface="Cambria"/>
                <a:sym typeface="Cambria"/>
              </a:rPr>
              <a:t>/10</a:t>
            </a:r>
            <a:endParaRPr sz="1400" dirty="0">
              <a:solidFill>
                <a:schemeClr val="dk1"/>
              </a:solidFill>
              <a:latin typeface="Cambria"/>
              <a:ea typeface="Cambria"/>
              <a:cs typeface="Cambria"/>
              <a:sym typeface="Cambria"/>
            </a:endParaRPr>
          </a:p>
        </p:txBody>
      </p:sp>
      <p:sp>
        <p:nvSpPr>
          <p:cNvPr id="202" name="Google Shape;202;p4"/>
          <p:cNvSpPr/>
          <p:nvPr/>
        </p:nvSpPr>
        <p:spPr>
          <a:xfrm>
            <a:off x="4643120" y="1460500"/>
            <a:ext cx="11844130"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dk1"/>
                </a:solidFill>
                <a:latin typeface="High Tower Text" panose="02040502050506030303" pitchFamily="18" charset="0"/>
                <a:ea typeface="Cambria"/>
                <a:cs typeface="Cambria"/>
                <a:sym typeface="Cambria"/>
              </a:rPr>
              <a:t/>
            </a:r>
            <a:br>
              <a:rPr lang="en-US" sz="2400" b="1" i="0" u="none" strike="noStrike" cap="none" dirty="0">
                <a:solidFill>
                  <a:schemeClr val="dk1"/>
                </a:solidFill>
                <a:latin typeface="High Tower Text" panose="02040502050506030303" pitchFamily="18" charset="0"/>
                <a:ea typeface="Cambria"/>
                <a:cs typeface="Cambria"/>
                <a:sym typeface="Cambria"/>
              </a:rPr>
            </a:br>
            <a:endParaRPr sz="2400" b="1" i="0" u="none" strike="noStrike" cap="none" dirty="0">
              <a:solidFill>
                <a:schemeClr val="dk1"/>
              </a:solidFill>
              <a:latin typeface="High Tower Text" panose="02040502050506030303" pitchFamily="18" charset="0"/>
              <a:ea typeface="Cambria"/>
              <a:cs typeface="Cambria"/>
              <a:sym typeface="Cambria"/>
            </a:endParaRPr>
          </a:p>
          <a:p>
            <a:pPr marL="0" marR="0" lvl="0" indent="0" algn="ctr" rtl="0">
              <a:spcBef>
                <a:spcPts val="0"/>
              </a:spcBef>
              <a:spcAft>
                <a:spcPts val="0"/>
              </a:spcAft>
              <a:buNone/>
            </a:pPr>
            <a:endParaRPr sz="2400" b="1" i="0" u="none" strike="noStrike" cap="none" dirty="0">
              <a:solidFill>
                <a:schemeClr val="dk1"/>
              </a:solidFill>
              <a:latin typeface="High Tower Text" panose="02040502050506030303" pitchFamily="18" charset="0"/>
              <a:ea typeface="Cambria"/>
              <a:cs typeface="Cambria"/>
              <a:sym typeface="Cambria"/>
            </a:endParaRPr>
          </a:p>
          <a:p>
            <a:pPr marL="0" marR="0" lvl="0" indent="0" algn="ctr" rtl="0">
              <a:spcBef>
                <a:spcPts val="0"/>
              </a:spcBef>
              <a:spcAft>
                <a:spcPts val="0"/>
              </a:spcAft>
              <a:buNone/>
            </a:pPr>
            <a:r>
              <a:rPr lang="en-US" sz="2400" b="1" i="0" u="none" strike="noStrike" cap="none" dirty="0">
                <a:solidFill>
                  <a:schemeClr val="dk1"/>
                </a:solidFill>
                <a:latin typeface="High Tower Text" panose="02040502050506030303" pitchFamily="18" charset="0"/>
                <a:ea typeface="Cambria"/>
                <a:cs typeface="Cambria"/>
                <a:sym typeface="Cambria"/>
              </a:rPr>
              <a:t>     </a:t>
            </a:r>
            <a:endParaRPr sz="2400" b="1" i="0" u="none" strike="noStrike" cap="none" dirty="0">
              <a:solidFill>
                <a:schemeClr val="dk1"/>
              </a:solidFill>
              <a:latin typeface="High Tower Text" panose="02040502050506030303" pitchFamily="18" charset="0"/>
              <a:ea typeface="Cambria"/>
              <a:cs typeface="Cambria"/>
              <a:sym typeface="Cambria"/>
            </a:endParaRPr>
          </a:p>
          <a:p>
            <a:pPr marL="0" marR="0" lvl="0" indent="0" algn="ctr" rtl="0">
              <a:spcBef>
                <a:spcPts val="0"/>
              </a:spcBef>
              <a:spcAft>
                <a:spcPts val="0"/>
              </a:spcAft>
              <a:buNone/>
            </a:pPr>
            <a:r>
              <a:rPr lang="en-US" sz="2400" b="1" i="0" u="none" strike="noStrike" cap="none" dirty="0">
                <a:solidFill>
                  <a:schemeClr val="dk1"/>
                </a:solidFill>
                <a:latin typeface="High Tower Text" panose="02040502050506030303" pitchFamily="18" charset="0"/>
                <a:ea typeface="Cambria"/>
                <a:cs typeface="Cambria"/>
                <a:sym typeface="Cambria"/>
              </a:rPr>
              <a:t/>
            </a:r>
            <a:br>
              <a:rPr lang="en-US" sz="2400" b="1" i="0" u="none" strike="noStrike" cap="none" dirty="0">
                <a:solidFill>
                  <a:schemeClr val="dk1"/>
                </a:solidFill>
                <a:latin typeface="High Tower Text" panose="02040502050506030303" pitchFamily="18" charset="0"/>
                <a:ea typeface="Cambria"/>
                <a:cs typeface="Cambria"/>
                <a:sym typeface="Cambria"/>
              </a:rPr>
            </a:br>
            <a:endParaRPr sz="2400" b="0" i="0" u="none" strike="noStrike" cap="none" dirty="0">
              <a:solidFill>
                <a:schemeClr val="dk1"/>
              </a:solidFill>
              <a:latin typeface="High Tower Text" panose="02040502050506030303" pitchFamily="18" charset="0"/>
              <a:ea typeface="Calibri"/>
              <a:cs typeface="Calibri"/>
              <a:sym typeface="Calibri"/>
            </a:endParaRPr>
          </a:p>
        </p:txBody>
      </p:sp>
      <p:sp>
        <p:nvSpPr>
          <p:cNvPr id="5" name="Rectangle 4"/>
          <p:cNvSpPr/>
          <p:nvPr/>
        </p:nvSpPr>
        <p:spPr>
          <a:xfrm>
            <a:off x="3300761" y="892098"/>
            <a:ext cx="10749776" cy="769441"/>
          </a:xfrm>
          <a:prstGeom prst="rect">
            <a:avLst/>
          </a:prstGeom>
        </p:spPr>
        <p:txBody>
          <a:bodyPr wrap="square">
            <a:spAutoFit/>
          </a:bodyPr>
          <a:lstStyle/>
          <a:p>
            <a:pPr algn="ctr"/>
            <a:r>
              <a:rPr lang="en-US" sz="4400" dirty="0" err="1" smtClean="0">
                <a:latin typeface="Bell MT" pitchFamily="18" charset="0"/>
              </a:rPr>
              <a:t>Zamindari</a:t>
            </a:r>
            <a:r>
              <a:rPr lang="en-US" sz="4400" dirty="0" smtClean="0">
                <a:latin typeface="Bell MT" pitchFamily="18" charset="0"/>
              </a:rPr>
              <a:t> System</a:t>
            </a:r>
            <a:endParaRPr lang="en-IN" sz="4400" dirty="0">
              <a:latin typeface="Bell MT" pitchFamily="18" charset="0"/>
            </a:endParaRPr>
          </a:p>
        </p:txBody>
      </p:sp>
      <p:pic>
        <p:nvPicPr>
          <p:cNvPr id="6" name="Picture 2" descr="C:\Users\Krishnas\Desktop\sHETTIGAR\ANWAR\Indigo_on_the_Land_of_Riots_-_1_of_1.jpg"/>
          <p:cNvPicPr>
            <a:picLocks noChangeAspect="1" noChangeArrowheads="1"/>
          </p:cNvPicPr>
          <p:nvPr/>
        </p:nvPicPr>
        <p:blipFill>
          <a:blip r:embed="rId3"/>
          <a:srcRect/>
          <a:stretch>
            <a:fillRect/>
          </a:stretch>
        </p:blipFill>
        <p:spPr bwMode="auto">
          <a:xfrm>
            <a:off x="12881517" y="2808247"/>
            <a:ext cx="4724400" cy="3458737"/>
          </a:xfrm>
          <a:prstGeom prst="rect">
            <a:avLst/>
          </a:prstGeom>
          <a:noFill/>
        </p:spPr>
      </p:pic>
      <p:sp>
        <p:nvSpPr>
          <p:cNvPr id="7" name="Rectangle 6"/>
          <p:cNvSpPr/>
          <p:nvPr/>
        </p:nvSpPr>
        <p:spPr>
          <a:xfrm>
            <a:off x="959005" y="2676292"/>
            <a:ext cx="11797990" cy="4524315"/>
          </a:xfrm>
          <a:prstGeom prst="rect">
            <a:avLst/>
          </a:prstGeom>
        </p:spPr>
        <p:txBody>
          <a:bodyPr wrap="square">
            <a:spAutoFit/>
          </a:bodyPr>
          <a:lstStyle/>
          <a:p>
            <a:pPr algn="just">
              <a:buNone/>
            </a:pPr>
            <a:r>
              <a:rPr lang="en-US" dirty="0" smtClean="0"/>
              <a:t> </a:t>
            </a:r>
            <a:r>
              <a:rPr lang="en-US" sz="3200" dirty="0" err="1" smtClean="0">
                <a:latin typeface="Cambria" pitchFamily="18" charset="0"/>
              </a:rPr>
              <a:t>Zamindari</a:t>
            </a:r>
            <a:r>
              <a:rPr lang="en-US" sz="3200" dirty="0" smtClean="0">
                <a:latin typeface="Cambria" pitchFamily="18" charset="0"/>
              </a:rPr>
              <a:t> System was a land revenue system introduced by the British Government in Bengal. </a:t>
            </a:r>
          </a:p>
          <a:p>
            <a:pPr algn="just">
              <a:buNone/>
            </a:pPr>
            <a:endParaRPr lang="en-US" sz="3200" dirty="0" smtClean="0">
              <a:latin typeface="Cambria" pitchFamily="18" charset="0"/>
            </a:endParaRPr>
          </a:p>
          <a:p>
            <a:pPr algn="just">
              <a:buNone/>
            </a:pPr>
            <a:r>
              <a:rPr lang="en-US" sz="3200" dirty="0" smtClean="0">
                <a:latin typeface="Cambria" pitchFamily="18" charset="0"/>
              </a:rPr>
              <a:t>   Under this system </a:t>
            </a:r>
            <a:r>
              <a:rPr lang="en-US" sz="3200" dirty="0" err="1" smtClean="0">
                <a:latin typeface="Cambria" pitchFamily="18" charset="0"/>
              </a:rPr>
              <a:t>Zamindar</a:t>
            </a:r>
            <a:r>
              <a:rPr lang="en-US" sz="3200" dirty="0" smtClean="0">
                <a:latin typeface="Cambria" pitchFamily="18" charset="0"/>
              </a:rPr>
              <a:t> became the owner of the land. </a:t>
            </a:r>
          </a:p>
          <a:p>
            <a:pPr algn="just">
              <a:buNone/>
            </a:pPr>
            <a:endParaRPr lang="en-US" sz="3200" dirty="0" smtClean="0">
              <a:latin typeface="Cambria" pitchFamily="18" charset="0"/>
            </a:endParaRPr>
          </a:p>
          <a:p>
            <a:pPr algn="just">
              <a:buNone/>
            </a:pPr>
            <a:r>
              <a:rPr lang="en-US" sz="3200" dirty="0" smtClean="0">
                <a:latin typeface="Cambria" pitchFamily="18" charset="0"/>
              </a:rPr>
              <a:t>   He had to pay a fixed amount as tax to the Government</a:t>
            </a:r>
          </a:p>
          <a:p>
            <a:pPr algn="just">
              <a:buNone/>
            </a:pPr>
            <a:r>
              <a:rPr lang="en-US" sz="3200" dirty="0" smtClean="0">
                <a:latin typeface="Cambria" pitchFamily="18" charset="0"/>
              </a:rPr>
              <a:t>. </a:t>
            </a:r>
          </a:p>
          <a:p>
            <a:pPr algn="just">
              <a:buNone/>
            </a:pPr>
            <a:r>
              <a:rPr lang="en-US" sz="3200" dirty="0" smtClean="0">
                <a:latin typeface="Cambria" pitchFamily="18" charset="0"/>
              </a:rPr>
              <a:t>   </a:t>
            </a:r>
            <a:r>
              <a:rPr lang="en-US" sz="3200" dirty="0" err="1" smtClean="0">
                <a:latin typeface="Cambria" pitchFamily="18" charset="0"/>
              </a:rPr>
              <a:t>Zamindar</a:t>
            </a:r>
            <a:r>
              <a:rPr lang="en-US" sz="3200" dirty="0" smtClean="0">
                <a:latin typeface="Cambria" pitchFamily="18" charset="0"/>
              </a:rPr>
              <a:t> collected heavy rent from the peasants who cultivated his land.       </a:t>
            </a:r>
            <a:endParaRPr lang="en-IN" sz="3200" dirty="0">
              <a:latin typeface="Cambri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5"/>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7</a:t>
            </a:fld>
            <a:r>
              <a:rPr lang="en-US" sz="1400" dirty="0">
                <a:solidFill>
                  <a:schemeClr val="dk1"/>
                </a:solidFill>
                <a:latin typeface="Cambria"/>
                <a:ea typeface="Cambria"/>
                <a:cs typeface="Cambria"/>
                <a:sym typeface="Cambria"/>
              </a:rPr>
              <a:t>/10</a:t>
            </a:r>
            <a:endParaRPr sz="1400" dirty="0">
              <a:solidFill>
                <a:schemeClr val="dk1"/>
              </a:solidFill>
              <a:latin typeface="Cambria"/>
              <a:ea typeface="Cambria"/>
              <a:cs typeface="Cambria"/>
              <a:sym typeface="Cambria"/>
            </a:endParaRPr>
          </a:p>
        </p:txBody>
      </p:sp>
      <p:sp>
        <p:nvSpPr>
          <p:cNvPr id="4" name="Rectangle 3"/>
          <p:cNvSpPr/>
          <p:nvPr/>
        </p:nvSpPr>
        <p:spPr>
          <a:xfrm>
            <a:off x="3323063" y="624468"/>
            <a:ext cx="10705171" cy="707886"/>
          </a:xfrm>
          <a:prstGeom prst="rect">
            <a:avLst/>
          </a:prstGeom>
        </p:spPr>
        <p:txBody>
          <a:bodyPr wrap="square">
            <a:spAutoFit/>
          </a:bodyPr>
          <a:lstStyle/>
          <a:p>
            <a:r>
              <a:rPr lang="en-US" sz="4000" dirty="0" smtClean="0">
                <a:solidFill>
                  <a:srgbClr val="FF0000"/>
                </a:solidFill>
                <a:latin typeface="Cambria" pitchFamily="18" charset="0"/>
              </a:rPr>
              <a:t> </a:t>
            </a:r>
            <a:r>
              <a:rPr lang="en-US" sz="4000" dirty="0" err="1" smtClean="0">
                <a:solidFill>
                  <a:srgbClr val="FF0000"/>
                </a:solidFill>
                <a:latin typeface="Cambria" pitchFamily="18" charset="0"/>
              </a:rPr>
              <a:t>Commercialisation</a:t>
            </a:r>
            <a:r>
              <a:rPr lang="en-US" sz="4000" dirty="0" smtClean="0">
                <a:solidFill>
                  <a:srgbClr val="FF0000"/>
                </a:solidFill>
                <a:latin typeface="Cambria" pitchFamily="18" charset="0"/>
              </a:rPr>
              <a:t> of Farming</a:t>
            </a:r>
            <a:endParaRPr lang="en-IN" sz="4000" dirty="0">
              <a:latin typeface="Cambria" pitchFamily="18" charset="0"/>
            </a:endParaRPr>
          </a:p>
        </p:txBody>
      </p:sp>
      <p:sp>
        <p:nvSpPr>
          <p:cNvPr id="5" name="Rectangle 4"/>
          <p:cNvSpPr/>
          <p:nvPr/>
        </p:nvSpPr>
        <p:spPr>
          <a:xfrm>
            <a:off x="1538869" y="2854713"/>
            <a:ext cx="15901638" cy="4524315"/>
          </a:xfrm>
          <a:prstGeom prst="rect">
            <a:avLst/>
          </a:prstGeom>
        </p:spPr>
        <p:txBody>
          <a:bodyPr wrap="square">
            <a:spAutoFit/>
          </a:bodyPr>
          <a:lstStyle/>
          <a:p>
            <a:pPr algn="just"/>
            <a:r>
              <a:rPr lang="en-US" sz="3200" dirty="0" smtClean="0">
                <a:latin typeface="+mn-lt"/>
              </a:rPr>
              <a:t>Cultivation of crops for selling in the market is called commercial farming. </a:t>
            </a:r>
          </a:p>
          <a:p>
            <a:pPr algn="just"/>
            <a:endParaRPr lang="en-US" sz="3200" dirty="0" smtClean="0">
              <a:latin typeface="+mn-lt"/>
            </a:endParaRPr>
          </a:p>
          <a:p>
            <a:pPr algn="just"/>
            <a:r>
              <a:rPr lang="en-US" sz="3200" dirty="0" smtClean="0">
                <a:latin typeface="+mn-lt"/>
              </a:rPr>
              <a:t>The British wanted raw materials for their industries. So, they encouraged the cultivation of cash crops like indigo, cotton, sugarcane etc. </a:t>
            </a:r>
          </a:p>
          <a:p>
            <a:pPr algn="just"/>
            <a:endParaRPr lang="en-US" sz="3200" dirty="0" smtClean="0">
              <a:latin typeface="+mn-lt"/>
            </a:endParaRPr>
          </a:p>
          <a:p>
            <a:pPr algn="just"/>
            <a:r>
              <a:rPr lang="en-US" sz="3200" dirty="0" smtClean="0">
                <a:latin typeface="+mn-lt"/>
              </a:rPr>
              <a:t>The farmers were paid very low prices for their crops.</a:t>
            </a:r>
          </a:p>
          <a:p>
            <a:pPr algn="just"/>
            <a:endParaRPr lang="en-US" sz="3200" dirty="0" smtClean="0">
              <a:latin typeface="+mn-lt"/>
            </a:endParaRPr>
          </a:p>
          <a:p>
            <a:pPr algn="just"/>
            <a:r>
              <a:rPr lang="en-US" sz="3200" dirty="0" smtClean="0">
                <a:latin typeface="+mn-lt"/>
              </a:rPr>
              <a:t> As they stopped the cultivation of food crops like wheat and rice, they had to buy food from the market. They did not have enough money. So, starvation started.   </a:t>
            </a:r>
            <a:endParaRPr lang="en-US" sz="32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101754" y="614149"/>
            <a:ext cx="13644921" cy="8423466"/>
          </a:xfrm>
          <a:prstGeom prst="rect">
            <a:avLst/>
          </a:prstGeom>
        </p:spPr>
      </p:pic>
      <p:sp>
        <p:nvSpPr>
          <p:cNvPr id="9" name="Rectangle 8"/>
          <p:cNvSpPr/>
          <p:nvPr/>
        </p:nvSpPr>
        <p:spPr>
          <a:xfrm>
            <a:off x="16145302" y="9662614"/>
            <a:ext cx="1651379" cy="307777"/>
          </a:xfrm>
          <a:prstGeom prst="rect">
            <a:avLst/>
          </a:prstGeom>
        </p:spPr>
        <p:txBody>
          <a:bodyPr wrap="square">
            <a:spAutoFit/>
          </a:bodyPr>
          <a:lstStyle/>
          <a:p>
            <a:pPr lvl="0" algn="r"/>
            <a:r>
              <a:rPr lang="en-US" dirty="0">
                <a:solidFill>
                  <a:schemeClr val="dk1"/>
                </a:solidFill>
                <a:latin typeface="Cambria"/>
                <a:ea typeface="Cambria"/>
                <a:cs typeface="Cambria"/>
                <a:sym typeface="Cambria"/>
              </a:rPr>
              <a:t>10/10</a:t>
            </a:r>
          </a:p>
        </p:txBody>
      </p:sp>
    </p:spTree>
    <p:extLst>
      <p:ext uri="{BB962C8B-B14F-4D97-AF65-F5344CB8AC3E}">
        <p14:creationId xmlns="" xmlns:p14="http://schemas.microsoft.com/office/powerpoint/2010/main" val="322931519"/>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06E3624ECFC548A4DF86F008EAC208" ma:contentTypeVersion="10" ma:contentTypeDescription="Create a new document." ma:contentTypeScope="" ma:versionID="c0eef51cb135e67df0bfc52da9099bef">
  <xsd:schema xmlns:xsd="http://www.w3.org/2001/XMLSchema" xmlns:xs="http://www.w3.org/2001/XMLSchema" xmlns:p="http://schemas.microsoft.com/office/2006/metadata/properties" xmlns:ns2="e91115c6-dbcc-4792-b5e1-0b7c1f988c2a" targetNamespace="http://schemas.microsoft.com/office/2006/metadata/properties" ma:root="true" ma:fieldsID="538f8882bc98f3349fd7f5e5153c3733" ns2:_="">
    <xsd:import namespace="e91115c6-dbcc-4792-b5e1-0b7c1f988c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115c6-dbcc-4792-b5e1-0b7c1f988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ABBBBF-3E13-4417-BC7E-42FBCAC93BA0}">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17E646F4-D94D-476D-BA6E-BB8C17DCB418}">
  <ds:schemaRefs>
    <ds:schemaRef ds:uri="http://schemas.microsoft.com/office/2006/metadata/contentType"/>
    <ds:schemaRef ds:uri="http://schemas.microsoft.com/office/2006/metadata/properties/metaAttributes"/>
    <ds:schemaRef ds:uri="http://www.w3.org/2000/xmlns/"/>
    <ds:schemaRef ds:uri="http://www.w3.org/2001/XMLSchema"/>
    <ds:schemaRef ds:uri="e91115c6-dbcc-4792-b5e1-0b7c1f988c2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ADCFFC-7B2F-4BDB-A115-A25E016210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441</TotalTime>
  <Words>410</Words>
  <Application>Microsoft Office PowerPoint</Application>
  <PresentationFormat>Custom</PresentationFormat>
  <Paragraphs>51</Paragraphs>
  <Slides>8</Slides>
  <Notes>6</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1_Office Theme</vt:lpstr>
      <vt:lpstr>Office Theme</vt:lpstr>
      <vt:lpstr>Slide 1</vt:lpstr>
      <vt:lpstr>Slide 2</vt:lpstr>
      <vt:lpstr>Salient features of India’s agricultural sector during the colonial period</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45</cp:revision>
  <dcterms:created xsi:type="dcterms:W3CDTF">2006-08-16T00:00:00Z</dcterms:created>
  <dcterms:modified xsi:type="dcterms:W3CDTF">2023-06-07T19:25:37Z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0x0101000006E3624ECFC548A4DF86F008EAC208</vt:lpwstr>
  </property>
</Properties>
</file>